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5"/>
  </p:handoutMasterIdLst>
  <p:sldIdLst>
    <p:sldId id="963" r:id="rId3"/>
    <p:sldId id="782" r:id="rId5"/>
    <p:sldId id="837" r:id="rId6"/>
    <p:sldId id="838" r:id="rId7"/>
    <p:sldId id="839" r:id="rId8"/>
    <p:sldId id="538" r:id="rId9"/>
    <p:sldId id="840" r:id="rId10"/>
    <p:sldId id="841" r:id="rId11"/>
    <p:sldId id="842" r:id="rId12"/>
    <p:sldId id="843" r:id="rId13"/>
    <p:sldId id="865" r:id="rId14"/>
    <p:sldId id="844" r:id="rId15"/>
    <p:sldId id="845" r:id="rId16"/>
    <p:sldId id="846" r:id="rId17"/>
    <p:sldId id="847" r:id="rId18"/>
    <p:sldId id="848" r:id="rId19"/>
    <p:sldId id="849" r:id="rId20"/>
    <p:sldId id="850" r:id="rId21"/>
    <p:sldId id="851" r:id="rId22"/>
    <p:sldId id="852" r:id="rId23"/>
    <p:sldId id="853" r:id="rId24"/>
    <p:sldId id="854" r:id="rId25"/>
    <p:sldId id="855" r:id="rId26"/>
    <p:sldId id="856" r:id="rId27"/>
    <p:sldId id="857" r:id="rId28"/>
    <p:sldId id="858" r:id="rId29"/>
    <p:sldId id="859" r:id="rId30"/>
    <p:sldId id="860" r:id="rId31"/>
    <p:sldId id="710" r:id="rId32"/>
    <p:sldId id="534" r:id="rId33"/>
    <p:sldId id="563" r:id="rId34"/>
    <p:sldId id="1065" r:id="rId35"/>
    <p:sldId id="1066" r:id="rId36"/>
    <p:sldId id="1067" r:id="rId37"/>
    <p:sldId id="1068" r:id="rId38"/>
    <p:sldId id="1069" r:id="rId39"/>
    <p:sldId id="1070" r:id="rId40"/>
    <p:sldId id="1071" r:id="rId41"/>
    <p:sldId id="1072" r:id="rId42"/>
    <p:sldId id="1073" r:id="rId43"/>
    <p:sldId id="1074" r:id="rId44"/>
    <p:sldId id="1075" r:id="rId45"/>
    <p:sldId id="1076" r:id="rId46"/>
    <p:sldId id="1077" r:id="rId47"/>
    <p:sldId id="1078" r:id="rId48"/>
    <p:sldId id="1079" r:id="rId49"/>
    <p:sldId id="1080" r:id="rId50"/>
    <p:sldId id="1081" r:id="rId51"/>
    <p:sldId id="1082" r:id="rId52"/>
    <p:sldId id="1083" r:id="rId53"/>
    <p:sldId id="1084" r:id="rId54"/>
  </p:sldIdLst>
  <p:sldSz cx="12192000" cy="6858000"/>
  <p:notesSz cx="6797675" cy="9928225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 Qing-Shan" initials="JQ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FFFF99"/>
    <a:srgbClr val="009242"/>
    <a:srgbClr val="0000CC"/>
    <a:srgbClr val="CCFFCC"/>
    <a:srgbClr val="FFFFCC"/>
    <a:srgbClr val="00006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0893" autoAdjust="0"/>
  </p:normalViewPr>
  <p:slideViewPr>
    <p:cSldViewPr>
      <p:cViewPr varScale="1">
        <p:scale>
          <a:sx n="103" d="100"/>
          <a:sy n="103" d="100"/>
        </p:scale>
        <p:origin x="912" y="114"/>
      </p:cViewPr>
      <p:guideLst>
        <p:guide orient="horz" pos="2160"/>
        <p:guide pos="3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gs" Target="tags/tag1.xml"/><Relationship Id="rId6" Type="http://schemas.openxmlformats.org/officeDocument/2006/relationships/slide" Target="slides/slide3.xml"/><Relationship Id="rId59" Type="http://schemas.openxmlformats.org/officeDocument/2006/relationships/commentAuthors" Target="commentAuthors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4523BF5F-1E37-4708-B5F9-FC9328F09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ADF84BE1-498E-4881-B9B2-116C26D1972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92112A11-B874-47A7-8515-B50CC98B5C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前缀无歧义编码（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PFC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prefix-free code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Standard template library (STL)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76000" y="115888"/>
            <a:ext cx="1016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1" y="1"/>
            <a:ext cx="3359695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1253" y="3039583"/>
            <a:ext cx="6720747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431370" y="1844337"/>
            <a:ext cx="11137900" cy="1470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 sz="4800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733120" y="3933056"/>
            <a:ext cx="853440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sz="3200" kern="0" dirty="0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37600" y="228600"/>
            <a:ext cx="26416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28600"/>
            <a:ext cx="7721600" cy="5791200"/>
          </a:xfrm>
        </p:spPr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428604"/>
            <a:ext cx="10132483" cy="7143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228600"/>
            <a:ext cx="10132483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1816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886200"/>
            <a:ext cx="51816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093" y="66328"/>
            <a:ext cx="10132483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90651" y="188914"/>
            <a:ext cx="9410700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6"/>
            <a:ext cx="105664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34433" y="1052513"/>
            <a:ext cx="114808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176000" y="115888"/>
            <a:ext cx="1016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00753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zoom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/>
          <p:nvPr/>
        </p:nvSpPr>
        <p:spPr>
          <a:xfrm>
            <a:off x="6528048" y="4005064"/>
            <a:ext cx="4032448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贾庆山</a:t>
            </a:r>
            <a:endParaRPr lang="en-US" altLang="zh-CN" sz="3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清华大学自动化系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algn="ctr">
              <a:defRPr/>
            </a:pPr>
            <a:endParaRPr lang="en-US" altLang="zh-CN" kern="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  <p:sp>
        <p:nvSpPr>
          <p:cNvPr id="7" name="副标题 2"/>
          <p:cNvSpPr txBox="1"/>
          <p:nvPr/>
        </p:nvSpPr>
        <p:spPr bwMode="auto">
          <a:xfrm>
            <a:off x="5303912" y="1052736"/>
            <a:ext cx="5256584" cy="20162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 第二讲    </a:t>
            </a:r>
            <a:endParaRPr lang="en-US" altLang="zh-CN" sz="5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绪论</a:t>
            </a:r>
            <a:endParaRPr lang="en-US" altLang="zh-CN" sz="5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QR 代码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50504"/>
            <a:ext cx="3524800" cy="450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第三种重要方法：</a:t>
            </a:r>
            <a:r>
              <a:rPr lang="en-US" altLang="zh-CN" dirty="0"/>
              <a:t>Master Theorem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360" y="877571"/>
            <a:ext cx="11525333" cy="594726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请发弹幕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大师定理怎么记比较方便？</a:t>
            </a:r>
            <a:endParaRPr lang="en-US" altLang="zh-CN" dirty="0"/>
          </a:p>
          <a:p>
            <a:r>
              <a:rPr lang="zh-CN" altLang="en-US" dirty="0"/>
              <a:t>取大值</a:t>
            </a:r>
            <a:endParaRPr lang="zh-CN" altLang="en-US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1850"/>
            <a:ext cx="12192000" cy="555912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封底估算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9479"/>
            <a:ext cx="12192000" cy="427904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4922"/>
            <a:ext cx="12192000" cy="5789844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</a:t>
            </a:r>
            <a:r>
              <a:rPr lang="en-US" altLang="zh-CN" strike="sngStrike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altLang="zh-CN" dirty="0"/>
              <a:t>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3270"/>
            <a:ext cx="12192000" cy="572434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Memoization</a:t>
            </a:r>
            <a:r>
              <a:rPr lang="en-US" altLang="zh-CN" dirty="0"/>
              <a:t>: fib()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4005"/>
            <a:ext cx="12192000" cy="588038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" y="980728"/>
            <a:ext cx="12192000" cy="5650139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最长公共子序列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23059"/>
            <a:ext cx="12192000" cy="5516707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减治递归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9" y="980728"/>
            <a:ext cx="12192000" cy="573212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递归实现：减治</a:t>
            </a:r>
            <a:endParaRPr lang="zh-CN" altLang="en-US" dirty="0"/>
          </a:p>
        </p:txBody>
      </p:sp>
      <p:pic>
        <p:nvPicPr>
          <p:cNvPr id="4" name="20-09-18-09-17-0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3"/>
          <a:srcRect b="18433"/>
          <a:stretch>
            <a:fillRect/>
          </a:stretch>
        </p:blipFill>
        <p:spPr>
          <a:xfrm>
            <a:off x="3671641" y="1556792"/>
            <a:ext cx="4155080" cy="4769966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24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分治递归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7" y="868482"/>
            <a:ext cx="12192000" cy="562586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47409"/>
            <a:ext cx="12192000" cy="566800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5" y="936814"/>
            <a:ext cx="12192000" cy="582647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3644"/>
            <a:ext cx="12192000" cy="5535537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局限：缓存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3" y="908720"/>
            <a:ext cx="12192000" cy="6108517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蛮力版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76" y="840532"/>
            <a:ext cx="11928648" cy="601746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1" y="980728"/>
            <a:ext cx="12192000" cy="558197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8720"/>
            <a:ext cx="12192000" cy="578096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倒置版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19" y="944778"/>
            <a:ext cx="12192000" cy="5386812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 bwMode="auto">
          <a:xfrm>
            <a:off x="1670050" y="2204864"/>
            <a:ext cx="7036240" cy="1944216"/>
          </a:xfrm>
          <a:prstGeom prst="rect">
            <a:avLst/>
          </a:prstGeom>
          <a:solidFill>
            <a:srgbClr val="009242">
              <a:alpha val="21000"/>
            </a:srgb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670050" y="4365104"/>
            <a:ext cx="7056784" cy="1152128"/>
          </a:xfrm>
          <a:prstGeom prst="rect">
            <a:avLst/>
          </a:prstGeom>
          <a:solidFill>
            <a:schemeClr val="accent1">
              <a:alpha val="28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数据结构课程内容体系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4066" y="3399384"/>
            <a:ext cx="1656184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算法设计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814066" y="4538738"/>
            <a:ext cx="1656184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/>
              <a:t>数据</a:t>
            </a:r>
            <a:r>
              <a:rPr lang="zh-CN" altLang="en-US" sz="2400" dirty="0">
                <a:solidFill>
                  <a:srgbClr val="FF0000"/>
                </a:solidFill>
              </a:rPr>
              <a:t>逻辑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结构</a:t>
            </a:r>
            <a:r>
              <a:rPr lang="zh-CN" altLang="en-US" sz="2400" dirty="0"/>
              <a:t>设计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866294" y="4538738"/>
            <a:ext cx="2340260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/>
              <a:t>数据</a:t>
            </a:r>
            <a:r>
              <a:rPr lang="zh-CN" altLang="en-US" sz="2400" dirty="0">
                <a:solidFill>
                  <a:srgbClr val="FF0000"/>
                </a:solidFill>
              </a:rPr>
              <a:t>存储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结构</a:t>
            </a:r>
            <a:r>
              <a:rPr lang="zh-CN" altLang="en-US" sz="2400" dirty="0"/>
              <a:t>设计与实现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866294" y="3399384"/>
            <a:ext cx="4605970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/>
              <a:t>算法实现</a:t>
            </a:r>
            <a:endParaRPr lang="zh-CN" altLang="en-US" sz="2400" dirty="0"/>
          </a:p>
        </p:txBody>
      </p:sp>
      <p:cxnSp>
        <p:nvCxnSpPr>
          <p:cNvPr id="7" name="直接箭头连接符 6"/>
          <p:cNvCxnSpPr>
            <a:stCxn id="4" idx="2"/>
            <a:endCxn id="20" idx="0"/>
          </p:cNvCxnSpPr>
          <p:nvPr/>
        </p:nvCxnSpPr>
        <p:spPr bwMode="auto">
          <a:xfrm>
            <a:off x="2642158" y="3861049"/>
            <a:ext cx="0" cy="677689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6" name="直接箭头连接符 25"/>
          <p:cNvCxnSpPr>
            <a:stCxn id="20" idx="3"/>
            <a:endCxn id="21" idx="1"/>
          </p:cNvCxnSpPr>
          <p:nvPr/>
        </p:nvCxnSpPr>
        <p:spPr bwMode="auto">
          <a:xfrm>
            <a:off x="3470250" y="4954236"/>
            <a:ext cx="396044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1" name="直接箭头连接符 30"/>
          <p:cNvCxnSpPr>
            <a:endCxn id="32" idx="1"/>
          </p:cNvCxnSpPr>
          <p:nvPr/>
        </p:nvCxnSpPr>
        <p:spPr bwMode="auto">
          <a:xfrm flipV="1">
            <a:off x="6206554" y="4954235"/>
            <a:ext cx="360040" cy="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2" name="文本框 31"/>
          <p:cNvSpPr txBox="1"/>
          <p:nvPr/>
        </p:nvSpPr>
        <p:spPr>
          <a:xfrm>
            <a:off x="6566594" y="4538737"/>
            <a:ext cx="1977678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/>
              <a:t>数据结构</a:t>
            </a:r>
            <a:r>
              <a:rPr lang="zh-CN" altLang="en-US" sz="2400" dirty="0">
                <a:solidFill>
                  <a:srgbClr val="FF0000"/>
                </a:solidFill>
              </a:rPr>
              <a:t>运算接口</a:t>
            </a:r>
            <a:r>
              <a:rPr lang="zh-CN" altLang="en-US" sz="2400" dirty="0"/>
              <a:t>实现</a:t>
            </a:r>
            <a:endParaRPr lang="zh-CN" altLang="en-US" sz="2400" dirty="0"/>
          </a:p>
        </p:txBody>
      </p:sp>
      <p:sp>
        <p:nvSpPr>
          <p:cNvPr id="43" name="文本框 42"/>
          <p:cNvSpPr txBox="1"/>
          <p:nvPr/>
        </p:nvSpPr>
        <p:spPr>
          <a:xfrm>
            <a:off x="8762838" y="4341004"/>
            <a:ext cx="187220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rgbClr val="0000CC"/>
                </a:solidFill>
              </a:rPr>
              <a:t>ADT</a:t>
            </a:r>
            <a:endParaRPr lang="en-US" altLang="zh-CN" sz="2400" dirty="0">
              <a:solidFill>
                <a:srgbClr val="0000CC"/>
              </a:solidFill>
            </a:endParaRPr>
          </a:p>
          <a:p>
            <a:r>
              <a:rPr lang="en-US" altLang="zh-CN" sz="2400" dirty="0">
                <a:solidFill>
                  <a:srgbClr val="0000CC"/>
                </a:solidFill>
              </a:rPr>
              <a:t>(</a:t>
            </a:r>
            <a:r>
              <a:rPr lang="zh-CN" altLang="en-US" sz="2400" dirty="0">
                <a:solidFill>
                  <a:srgbClr val="0000CC"/>
                </a:solidFill>
              </a:rPr>
              <a:t>类</a:t>
            </a:r>
            <a:r>
              <a:rPr lang="en-US" altLang="zh-CN" sz="2400" dirty="0">
                <a:solidFill>
                  <a:srgbClr val="0000CC"/>
                </a:solidFill>
              </a:rPr>
              <a:t>/</a:t>
            </a:r>
            <a:r>
              <a:rPr lang="zh-CN" altLang="en-US" sz="2400" dirty="0">
                <a:solidFill>
                  <a:srgbClr val="0000CC"/>
                </a:solidFill>
              </a:rPr>
              <a:t>结构体</a:t>
            </a:r>
            <a:r>
              <a:rPr lang="en-US" altLang="zh-CN" sz="2400" dirty="0">
                <a:solidFill>
                  <a:srgbClr val="0000CC"/>
                </a:solidFill>
              </a:rPr>
              <a:t>)</a:t>
            </a:r>
            <a:r>
              <a:rPr lang="zh-CN" altLang="en-US" sz="2400" dirty="0">
                <a:solidFill>
                  <a:srgbClr val="0000CC"/>
                </a:solidFill>
              </a:rPr>
              <a:t>层面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cxnSp>
        <p:nvCxnSpPr>
          <p:cNvPr id="64" name="直接箭头连接符 63"/>
          <p:cNvCxnSpPr/>
          <p:nvPr/>
        </p:nvCxnSpPr>
        <p:spPr bwMode="auto">
          <a:xfrm flipV="1">
            <a:off x="5036424" y="3835175"/>
            <a:ext cx="0" cy="70055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72" name="直接箭头连接符 71"/>
          <p:cNvCxnSpPr/>
          <p:nvPr/>
        </p:nvCxnSpPr>
        <p:spPr bwMode="auto">
          <a:xfrm flipV="1">
            <a:off x="7555433" y="3861048"/>
            <a:ext cx="0" cy="70055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73" name="文本框 72"/>
          <p:cNvSpPr txBox="1"/>
          <p:nvPr/>
        </p:nvSpPr>
        <p:spPr>
          <a:xfrm>
            <a:off x="8706290" y="2924945"/>
            <a:ext cx="1872208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>
                <a:solidFill>
                  <a:srgbClr val="00823B"/>
                </a:solidFill>
              </a:rPr>
              <a:t>算法层面</a:t>
            </a:r>
            <a:endParaRPr lang="zh-CN" altLang="en-US" sz="2400" dirty="0">
              <a:solidFill>
                <a:srgbClr val="00823B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151784" y="1403246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程序设计与实现典型流程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4424" y="2425823"/>
            <a:ext cx="6759848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/>
              <a:t>复杂度分析</a:t>
            </a:r>
            <a:endParaRPr lang="zh-CN" altLang="en-US" sz="2400" dirty="0"/>
          </a:p>
        </p:txBody>
      </p:sp>
      <p:cxnSp>
        <p:nvCxnSpPr>
          <p:cNvPr id="23" name="直接箭头连接符 22"/>
          <p:cNvCxnSpPr>
            <a:endCxn id="4" idx="0"/>
          </p:cNvCxnSpPr>
          <p:nvPr/>
        </p:nvCxnSpPr>
        <p:spPr bwMode="auto">
          <a:xfrm>
            <a:off x="2642158" y="2887487"/>
            <a:ext cx="0" cy="511896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4" name="直接箭头连接符 23"/>
          <p:cNvCxnSpPr>
            <a:stCxn id="22" idx="0"/>
          </p:cNvCxnSpPr>
          <p:nvPr/>
        </p:nvCxnSpPr>
        <p:spPr bwMode="auto">
          <a:xfrm flipH="1" flipV="1">
            <a:off x="6168009" y="2887487"/>
            <a:ext cx="1271" cy="511896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" name="矩形 2"/>
          <p:cNvSpPr/>
          <p:nvPr/>
        </p:nvSpPr>
        <p:spPr bwMode="auto">
          <a:xfrm>
            <a:off x="1670051" y="3284985"/>
            <a:ext cx="1958405" cy="664623"/>
          </a:xfrm>
          <a:prstGeom prst="rect">
            <a:avLst/>
          </a:prstGeom>
          <a:noFill/>
          <a:ln w="76200" algn="ctr">
            <a:solidFill>
              <a:srgbClr val="FF0000"/>
            </a:solidFill>
            <a:miter lim="800000"/>
          </a:ln>
          <a:effectLst>
            <a:outerShdw dist="57150" dir="2700000" algn="ctr" rotWithShape="0">
              <a:srgbClr val="888888">
                <a:alpha val="50000"/>
              </a:srgbClr>
            </a:outerShdw>
          </a:effectLst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线性递归：递推方程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728"/>
            <a:ext cx="12192000" cy="5512554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47900" y="194182"/>
            <a:ext cx="8668580" cy="6425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 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136675" y="2852936"/>
            <a:ext cx="3721027" cy="1156284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研究数据关系与计算规律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31" name="右箭头 30"/>
          <p:cNvSpPr/>
          <p:nvPr/>
        </p:nvSpPr>
        <p:spPr bwMode="auto">
          <a:xfrm>
            <a:off x="7641677" y="3197934"/>
            <a:ext cx="768222" cy="500198"/>
          </a:xfrm>
          <a:prstGeom prst="rightArrow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lIns="91446" tIns="91446" rIns="91446" bIns="91446" rtlCol="0" anchor="ctr"/>
          <a:lstStyle/>
          <a:p>
            <a:pPr algn="ctr"/>
            <a:endParaRPr kumimoji="1"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8232855" y="2852936"/>
            <a:ext cx="2217134" cy="1152128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提高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效率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665013" y="2924945"/>
            <a:ext cx="2217134" cy="1128439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复杂度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分析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>
            <a:off x="3753245" y="3170089"/>
            <a:ext cx="768222" cy="500198"/>
          </a:xfrm>
          <a:prstGeom prst="rightArrow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lIns="91446" tIns="91446" rIns="91446" bIns="91446" rtlCol="0" anchor="ctr"/>
          <a:lstStyle/>
          <a:p>
            <a:pPr algn="ctr"/>
            <a:endParaRPr kumimoji="1"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47527" y="1247088"/>
            <a:ext cx="878497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数据结构基本概念：数据结构、抽象数据类型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算法与算法复杂度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47527" y="4601419"/>
            <a:ext cx="8344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算法的复杂度分析：调用实例图与递推方程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47527" y="5441841"/>
            <a:ext cx="8344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迭代与递归（分治与减治）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 bwMode="auto">
          <a:xfrm>
            <a:off x="4765655" y="1844825"/>
            <a:ext cx="2592287" cy="1272455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计算规律与效率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31" name="右箭头 30"/>
          <p:cNvSpPr/>
          <p:nvPr/>
        </p:nvSpPr>
        <p:spPr bwMode="auto">
          <a:xfrm>
            <a:off x="7108890" y="3693547"/>
            <a:ext cx="768222" cy="500198"/>
          </a:xfrm>
          <a:prstGeom prst="rightArrow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lIns="91446" tIns="91446" rIns="91446" bIns="91446" rtlCol="0" anchor="ctr"/>
          <a:lstStyle/>
          <a:p>
            <a:pPr algn="ctr"/>
            <a:endParaRPr kumimoji="1"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2116472" y="1965811"/>
            <a:ext cx="2217134" cy="1272455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分析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复杂度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>
            <a:off x="4132696" y="2354971"/>
            <a:ext cx="768222" cy="500198"/>
          </a:xfrm>
          <a:prstGeom prst="rightArrow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lIns="91446" tIns="91446" rIns="91446" bIns="91446" rtlCol="0" anchor="ctr"/>
          <a:lstStyle/>
          <a:p>
            <a:pPr algn="ctr"/>
            <a:endParaRPr kumimoji="1"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015880" y="3335555"/>
            <a:ext cx="2217134" cy="1272455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形成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范式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3" name="左大括号 2"/>
          <p:cNvSpPr/>
          <p:nvPr/>
        </p:nvSpPr>
        <p:spPr bwMode="auto">
          <a:xfrm rot="5400000">
            <a:off x="5729795" y="1137852"/>
            <a:ext cx="664006" cy="7344816"/>
          </a:xfrm>
          <a:prstGeom prst="leftBrace">
            <a:avLst>
              <a:gd name="adj1" fmla="val 117461"/>
              <a:gd name="adj2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9430" y="4926241"/>
            <a:ext cx="576064" cy="95410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向</a:t>
            </a:r>
            <a:endParaRPr lang="zh-CN" altLang="en-US" dirty="0"/>
          </a:p>
          <a:p>
            <a:r>
              <a:rPr lang="zh-CN" altLang="en-US" dirty="0"/>
              <a:t>量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757542" y="4926240"/>
            <a:ext cx="576064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链表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09670" y="4926239"/>
            <a:ext cx="5760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栈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89790" y="4950047"/>
            <a:ext cx="576064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队列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41918" y="4950046"/>
            <a:ext cx="5760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42118" y="4926239"/>
            <a:ext cx="5760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13966" y="3446771"/>
            <a:ext cx="2180280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高效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的信息处理与计算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 bwMode="auto">
          <a:xfrm>
            <a:off x="8150030" y="5214271"/>
            <a:ext cx="51314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166"/>
          <p:cNvSpPr>
            <a:spLocks noChangeArrowheads="1"/>
          </p:cNvSpPr>
          <p:nvPr/>
        </p:nvSpPr>
        <p:spPr bwMode="auto">
          <a:xfrm>
            <a:off x="1703512" y="1171799"/>
            <a:ext cx="8174710" cy="5847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rgbClr val="CC3300"/>
              </a:buClr>
              <a:buSzPct val="9000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数据结构：研究数据关系，提高计算效率</a:t>
            </a:r>
            <a:endParaRPr lang="zh-CN" altLang="en-US" sz="3200" b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869897" y="2967640"/>
            <a:ext cx="500198" cy="603003"/>
            <a:chOff x="6372201" y="2354712"/>
            <a:chExt cx="500198" cy="779731"/>
          </a:xfrm>
        </p:grpSpPr>
        <p:sp>
          <p:nvSpPr>
            <p:cNvPr id="13" name="右箭头 12"/>
            <p:cNvSpPr/>
            <p:nvPr/>
          </p:nvSpPr>
          <p:spPr bwMode="auto">
            <a:xfrm rot="5400000">
              <a:off x="6372405" y="2634449"/>
              <a:ext cx="499790" cy="500198"/>
            </a:xfrm>
            <a:prstGeom prst="rightArrow">
              <a:avLst/>
            </a:prstGeom>
            <a:solidFill>
              <a:srgbClr val="FF0000"/>
            </a:solidFill>
            <a:ln w="9525">
              <a:noFill/>
              <a:miter lim="800000"/>
            </a:ln>
          </p:spPr>
          <p:txBody>
            <a:bodyPr lIns="91446" tIns="91446" rIns="91446" bIns="91446" rtlCol="0" anchor="ctr"/>
            <a:lstStyle/>
            <a:p>
              <a:pPr algn="ctr"/>
              <a:endParaRPr kumimoji="1"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23" name="右箭头 22"/>
            <p:cNvSpPr/>
            <p:nvPr/>
          </p:nvSpPr>
          <p:spPr bwMode="auto">
            <a:xfrm rot="16200000">
              <a:off x="6372405" y="2354508"/>
              <a:ext cx="499790" cy="500198"/>
            </a:xfrm>
            <a:prstGeom prst="rightArrow">
              <a:avLst/>
            </a:prstGeom>
            <a:solidFill>
              <a:srgbClr val="FF0000"/>
            </a:solidFill>
            <a:ln w="9525">
              <a:noFill/>
              <a:miter lim="800000"/>
            </a:ln>
          </p:spPr>
          <p:txBody>
            <a:bodyPr lIns="91446" tIns="91446" rIns="91446" bIns="91446" rtlCol="0" anchor="ctr"/>
            <a:lstStyle/>
            <a:p>
              <a:pPr algn="ctr"/>
              <a:endParaRPr kumimoji="1"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下节展望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66"/>
          <p:cNvSpPr>
            <a:spLocks noChangeArrowheads="1"/>
          </p:cNvSpPr>
          <p:nvPr/>
        </p:nvSpPr>
        <p:spPr bwMode="auto">
          <a:xfrm>
            <a:off x="1902435" y="6130720"/>
            <a:ext cx="8174710" cy="5847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rgbClr val="CC3300"/>
              </a:buClr>
              <a:buSzPct val="90000"/>
            </a:pP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请课后阅读教材第一章</a:t>
            </a: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-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绪论！！</a:t>
            </a:r>
            <a:endParaRPr lang="zh-CN" altLang="en-US" sz="3200" b="1" u="sng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/>
          <p:nvPr/>
        </p:nvSpPr>
        <p:spPr bwMode="auto">
          <a:xfrm>
            <a:off x="1699556" y="1052737"/>
            <a:ext cx="8712968" cy="2272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 第二讲</a:t>
            </a:r>
            <a:endParaRPr lang="zh-CN" altLang="en-US" sz="5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        向量</a:t>
            </a:r>
            <a:endParaRPr lang="en-US" altLang="zh-CN" sz="4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2855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贾庆山</a:t>
            </a:r>
            <a:endParaRPr lang="en-US" altLang="zh-CN" sz="3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清华大学自动化系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algn="ctr">
              <a:defRPr/>
            </a:pPr>
            <a:endParaRPr lang="en-US" altLang="zh-CN" kern="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数据结构分类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723775" y="3284984"/>
            <a:ext cx="1080120" cy="1368152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左大括号 5"/>
          <p:cNvSpPr/>
          <p:nvPr/>
        </p:nvSpPr>
        <p:spPr bwMode="auto">
          <a:xfrm>
            <a:off x="2853180" y="2262377"/>
            <a:ext cx="576064" cy="3413366"/>
          </a:xfrm>
          <a:prstGeom prst="leftBrace">
            <a:avLst>
              <a:gd name="adj1" fmla="val 42199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3391320" y="1912666"/>
            <a:ext cx="1296144" cy="1011095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391320" y="3427816"/>
            <a:ext cx="1296144" cy="1008112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半线性结构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397796" y="4939984"/>
            <a:ext cx="1289668" cy="1008112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非线性结构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左大括号 9"/>
          <p:cNvSpPr/>
          <p:nvPr/>
        </p:nvSpPr>
        <p:spPr bwMode="auto">
          <a:xfrm>
            <a:off x="7006976" y="1643381"/>
            <a:ext cx="576064" cy="1546681"/>
          </a:xfrm>
          <a:prstGeom prst="leftBrace">
            <a:avLst>
              <a:gd name="adj1" fmla="val 42199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7" idx="3"/>
            <a:endCxn id="13" idx="1"/>
          </p:cNvCxnSpPr>
          <p:nvPr/>
        </p:nvCxnSpPr>
        <p:spPr bwMode="auto">
          <a:xfrm>
            <a:off x="4687465" y="2418213"/>
            <a:ext cx="600275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/>
            <a:tailEnd type="none"/>
          </a:ln>
          <a:effectLst/>
        </p:spPr>
      </p:cxnSp>
      <p:sp>
        <p:nvSpPr>
          <p:cNvPr id="13" name="矩形 12"/>
          <p:cNvSpPr/>
          <p:nvPr/>
        </p:nvSpPr>
        <p:spPr bwMode="auto">
          <a:xfrm>
            <a:off x="5287739" y="1912666"/>
            <a:ext cx="1707930" cy="1011095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序列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（线性表）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617124" y="1342135"/>
            <a:ext cx="2799357" cy="602490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向量（顺序表）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7617125" y="2825326"/>
            <a:ext cx="2799355" cy="602490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列表（链表）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81412" y="6038962"/>
            <a:ext cx="2291586" cy="598444"/>
          </a:xfrm>
          <a:prstGeom prst="rect">
            <a:avLst/>
          </a:prstGeom>
          <a:noFill/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逻辑结构分类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625107" y="3501008"/>
            <a:ext cx="2291586" cy="598444"/>
          </a:xfrm>
          <a:prstGeom prst="rect">
            <a:avLst/>
          </a:prstGeom>
          <a:noFill/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存储结构分类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45"/>
          <a:stretch>
            <a:fillRect/>
          </a:stretch>
        </p:blipFill>
        <p:spPr>
          <a:xfrm>
            <a:off x="4231621" y="1189952"/>
            <a:ext cx="2256793" cy="46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20"/>
          <a:stretch>
            <a:fillRect/>
          </a:stretch>
        </p:blipFill>
        <p:spPr>
          <a:xfrm>
            <a:off x="4987602" y="3263012"/>
            <a:ext cx="1792599" cy="1497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28"/>
          <a:stretch>
            <a:fillRect/>
          </a:stretch>
        </p:blipFill>
        <p:spPr>
          <a:xfrm>
            <a:off x="5287739" y="4891324"/>
            <a:ext cx="1819348" cy="1446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advTm="157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1261182" y="1124744"/>
            <a:ext cx="9443330" cy="39703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线性表：是由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(≥0)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个数据元素的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序列，记作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…, 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n-1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除第一个元素外，其它每个元素有且仅有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一个直接前驱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除最后一个元素外，其它每个元素有且仅有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一个直接后继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直接前驱和直接后继描述了结点之间的逻辑关系（即邻接关系）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线性表（序列）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3278832" y="2384822"/>
            <a:ext cx="609600" cy="609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>
                  <a:lumMod val="5000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3888432" y="2580085"/>
            <a:ext cx="609600" cy="1524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2400">
              <a:solidFill>
                <a:srgbClr val="FF7C8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4498032" y="2384822"/>
            <a:ext cx="609600" cy="609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>
                  <a:lumMod val="5000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5107632" y="2580085"/>
            <a:ext cx="609600" cy="1524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2400">
              <a:solidFill>
                <a:srgbClr val="FF7C8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Oval 8"/>
          <p:cNvSpPr>
            <a:spLocks noChangeArrowheads="1"/>
          </p:cNvSpPr>
          <p:nvPr/>
        </p:nvSpPr>
        <p:spPr bwMode="auto">
          <a:xfrm>
            <a:off x="5717232" y="2384822"/>
            <a:ext cx="609600" cy="609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>
                  <a:lumMod val="5000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AutoShape 9"/>
          <p:cNvSpPr>
            <a:spLocks noChangeArrowheads="1"/>
          </p:cNvSpPr>
          <p:nvPr/>
        </p:nvSpPr>
        <p:spPr bwMode="auto">
          <a:xfrm>
            <a:off x="6326832" y="2580085"/>
            <a:ext cx="609600" cy="1524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2400">
              <a:solidFill>
                <a:srgbClr val="FF7C8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Oval 10"/>
          <p:cNvSpPr>
            <a:spLocks noChangeArrowheads="1"/>
          </p:cNvSpPr>
          <p:nvPr/>
        </p:nvSpPr>
        <p:spPr bwMode="auto">
          <a:xfrm>
            <a:off x="6936432" y="2384822"/>
            <a:ext cx="609600" cy="609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>
                  <a:lumMod val="5000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7546032" y="2580085"/>
            <a:ext cx="609600" cy="1524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2400">
              <a:solidFill>
                <a:srgbClr val="FF7C8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8155632" y="2384822"/>
            <a:ext cx="609600" cy="609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>
                  <a:lumMod val="5000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AutoShape 13"/>
          <p:cNvSpPr>
            <a:spLocks noChangeArrowheads="1"/>
          </p:cNvSpPr>
          <p:nvPr/>
        </p:nvSpPr>
        <p:spPr bwMode="auto">
          <a:xfrm>
            <a:off x="8765232" y="2580085"/>
            <a:ext cx="609600" cy="1524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2400">
              <a:solidFill>
                <a:srgbClr val="FF7C8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Oval 14"/>
          <p:cNvSpPr>
            <a:spLocks noChangeArrowheads="1"/>
          </p:cNvSpPr>
          <p:nvPr/>
        </p:nvSpPr>
        <p:spPr bwMode="auto">
          <a:xfrm>
            <a:off x="9374832" y="2384822"/>
            <a:ext cx="609600" cy="609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>
                  <a:lumMod val="5000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3323282" y="2276872"/>
            <a:ext cx="56515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360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498032" y="2276872"/>
            <a:ext cx="56515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360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Text Box 17"/>
          <p:cNvSpPr txBox="1">
            <a:spLocks noChangeArrowheads="1"/>
          </p:cNvSpPr>
          <p:nvPr/>
        </p:nvSpPr>
        <p:spPr bwMode="auto">
          <a:xfrm>
            <a:off x="5761682" y="2259410"/>
            <a:ext cx="56515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360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6936432" y="2276872"/>
            <a:ext cx="56515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360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Text Box 19"/>
          <p:cNvSpPr txBox="1">
            <a:spLocks noChangeArrowheads="1"/>
          </p:cNvSpPr>
          <p:nvPr/>
        </p:nvSpPr>
        <p:spPr bwMode="auto">
          <a:xfrm>
            <a:off x="8155632" y="2276872"/>
            <a:ext cx="56515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360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  <a:endParaRPr kumimoji="1" lang="en-US" altLang="zh-CN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auto">
          <a:xfrm>
            <a:off x="9374832" y="2276872"/>
            <a:ext cx="56515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360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  <a:endParaRPr kumimoji="1" lang="en-US" altLang="zh-CN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Oval 4"/>
          <p:cNvSpPr>
            <a:spLocks noChangeArrowheads="1"/>
          </p:cNvSpPr>
          <p:nvPr/>
        </p:nvSpPr>
        <p:spPr bwMode="auto">
          <a:xfrm>
            <a:off x="2026783" y="2384822"/>
            <a:ext cx="609600" cy="609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>
                  <a:lumMod val="5000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2636383" y="2580085"/>
            <a:ext cx="609600" cy="1524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2400">
              <a:solidFill>
                <a:srgbClr val="FF7C8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2071233" y="2276872"/>
            <a:ext cx="56515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360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Tm="157"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1921050" y="1268760"/>
            <a:ext cx="8279406" cy="40934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将线性表中的元素相继存放在一片连续的存储空间中（线性表基于数组的存储表示）          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可利用一维数组描述存储结构顺序表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所有元素的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逻辑顺序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与其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物理存放顺序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一致，即第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个表项存储于第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个物理位置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既可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顺序访问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随机访问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 量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504704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648720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3793232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937248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4080768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4224784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4369296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4513312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4656832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800848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4945360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5089376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232896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5376912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5521424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5665440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5808960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5952976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6097488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6241504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6385024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6529040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6673552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6817568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6961088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7105104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7249616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7393632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537152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681168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825680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969696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8106558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8250574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8395086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8539102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8682622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8826638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8971150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9115166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9258686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9402702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9547214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9691230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9834750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9978766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10123278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3361184" y="5373216"/>
            <a:ext cx="143520" cy="5040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4505662" y="5373216"/>
            <a:ext cx="576064" cy="50405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5081726" y="5373216"/>
            <a:ext cx="576064" cy="504056"/>
          </a:xfrm>
          <a:prstGeom prst="rect">
            <a:avLst/>
          </a:prstGeom>
          <a:solidFill>
            <a:schemeClr val="accent2"/>
          </a:solidFill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5657790" y="5373216"/>
            <a:ext cx="576064" cy="504056"/>
          </a:xfrm>
          <a:prstGeom prst="rect">
            <a:avLst/>
          </a:prstGeom>
          <a:solidFill>
            <a:srgbClr val="FFFFCC"/>
          </a:solidFill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6240016" y="5373216"/>
            <a:ext cx="576064" cy="504056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1" name="直接连接符 90"/>
          <p:cNvCxnSpPr/>
          <p:nvPr/>
        </p:nvCxnSpPr>
        <p:spPr bwMode="auto">
          <a:xfrm>
            <a:off x="4578716" y="5786661"/>
            <a:ext cx="0" cy="144016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2" name="矩形 91"/>
          <p:cNvSpPr/>
          <p:nvPr/>
        </p:nvSpPr>
        <p:spPr bwMode="auto">
          <a:xfrm>
            <a:off x="4296793" y="5930678"/>
            <a:ext cx="535083" cy="234627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208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157412" y="542590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从数组到向量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03512" y="1268760"/>
          <a:ext cx="8697242" cy="439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6504"/>
                <a:gridCol w="4160738"/>
              </a:tblGrid>
              <a:tr h="10762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数组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向量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13409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高级程序设计语言</a:t>
                      </a:r>
                      <a:endParaRPr lang="en-US" altLang="zh-CN" sz="2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内置的数据类型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数组的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泛化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模板类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12872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</a:t>
                      </a:r>
                      <a:r>
                        <a:rPr lang="zh-CN" altLang="en-US" sz="28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下标</a:t>
                      </a:r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访问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秩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访问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（若元素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个前驱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元素，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秩为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688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只能读取和修改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带有</a:t>
                      </a:r>
                      <a:r>
                        <a:rPr lang="zh-CN" altLang="en-US" sz="24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很多操作接口</a:t>
                      </a:r>
                      <a:endParaRPr lang="zh-CN" altLang="en-US" sz="2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advTm="157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内存分配管理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03512" y="1268761"/>
          <a:ext cx="8697242" cy="41458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20480"/>
                <a:gridCol w="4376762"/>
              </a:tblGrid>
              <a:tr h="1135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静态内存管理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动态内存管理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73642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A[100];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*A;</a:t>
                      </a:r>
                      <a:r>
                        <a:rPr lang="en-US" altLang="zh-CN" sz="200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A= new </a:t>
                      </a:r>
                      <a:r>
                        <a:rPr lang="en-US" altLang="zh-CN" sz="20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[100];</a:t>
                      </a:r>
                      <a:r>
                        <a:rPr lang="en-US" altLang="zh-CN" sz="200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delete[] A;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86844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编译时完成内存分配，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不占用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GPU</a:t>
                      </a: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资源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程序运行时分配，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占用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GPU</a:t>
                      </a: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资源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6791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系统自动释放内存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需由用户释放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7260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只能读取和修改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用户一般无法确定大小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57"/>
    </mc:Choice>
    <mc:Fallback>
      <p:transition spd="slow" advTm="15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 Data Type vs. Data Structure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399" y="1124744"/>
            <a:ext cx="11847202" cy="558648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en-US" altLang="zh-CN" dirty="0"/>
              <a:t>=</a:t>
            </a:r>
            <a:r>
              <a:rPr lang="zh-CN" altLang="en-US" dirty="0"/>
              <a:t>接口</a:t>
            </a:r>
            <a:r>
              <a:rPr lang="en-US" altLang="zh-CN" dirty="0"/>
              <a:t>x</a:t>
            </a:r>
            <a:r>
              <a:rPr lang="zh-CN" altLang="en-US" dirty="0"/>
              <a:t>实现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392" y="1124744"/>
            <a:ext cx="11663215" cy="566692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Reverse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6712"/>
            <a:ext cx="12192000" cy="5769497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从数组到向量：循秩访问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905" y="1196752"/>
            <a:ext cx="11876190" cy="5447619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</a:t>
            </a:r>
            <a:r>
              <a:rPr lang="en-US" altLang="zh-CN" dirty="0"/>
              <a:t>ADT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62" y="1143017"/>
            <a:ext cx="11990476" cy="561904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ADT</a:t>
            </a:r>
            <a:r>
              <a:rPr lang="zh-CN" altLang="en-US" dirty="0"/>
              <a:t>操作实例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00" y="1172624"/>
            <a:ext cx="12000000" cy="561904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STL Vector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20" y="1124744"/>
            <a:ext cx="11082159" cy="573325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抽象数据类型：模板类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415" y="922412"/>
            <a:ext cx="11607169" cy="593558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构造</a:t>
            </a:r>
            <a:r>
              <a:rPr lang="en-US" altLang="zh-CN" dirty="0"/>
              <a:t>+</a:t>
            </a:r>
            <a:r>
              <a:rPr lang="zh-CN" altLang="en-US" dirty="0"/>
              <a:t>析构：重载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476" y="1196752"/>
            <a:ext cx="9819048" cy="5447619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基于复制的构造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95" y="1268760"/>
            <a:ext cx="12123809" cy="539047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可扩充向量</a:t>
            </a:r>
            <a:r>
              <a:rPr lang="en-US" altLang="zh-CN" dirty="0"/>
              <a:t>-</a:t>
            </a:r>
            <a:r>
              <a:rPr lang="zh-CN" altLang="en-US" dirty="0"/>
              <a:t>静态空间管理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571" y="978723"/>
            <a:ext cx="11742857" cy="5533333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动态空间管理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286" y="1196752"/>
            <a:ext cx="11771428" cy="543809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扩容算法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000" y="1124744"/>
            <a:ext cx="11000000" cy="5400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分而治之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66" y="1196640"/>
            <a:ext cx="12192000" cy="478571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容量递增策略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952" y="1124744"/>
            <a:ext cx="11438095" cy="559047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容量加倍策略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18" y="1124744"/>
            <a:ext cx="12028764" cy="566692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84154" y="4139823"/>
            <a:ext cx="1392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分治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Rectangle 166"/>
          <p:cNvSpPr>
            <a:spLocks noChangeArrowheads="1"/>
          </p:cNvSpPr>
          <p:nvPr/>
        </p:nvSpPr>
        <p:spPr bwMode="auto">
          <a:xfrm>
            <a:off x="2765024" y="4337413"/>
            <a:ext cx="7770856" cy="470257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ct val="50000"/>
              </a:spcBef>
              <a:buClr>
                <a:srgbClr val="CC330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求解一个大规模问题，将其划分为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规模相当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的子问题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减治 与 分治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863753" y="5163413"/>
            <a:ext cx="4412691" cy="433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原问题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cxnSp>
        <p:nvCxnSpPr>
          <p:cNvPr id="17" name="直线箭头连接符 10"/>
          <p:cNvCxnSpPr/>
          <p:nvPr/>
        </p:nvCxnSpPr>
        <p:spPr bwMode="auto">
          <a:xfrm>
            <a:off x="7407995" y="5700451"/>
            <a:ext cx="272918" cy="24721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8" name="直线箭头连接符 11"/>
          <p:cNvCxnSpPr/>
          <p:nvPr/>
        </p:nvCxnSpPr>
        <p:spPr bwMode="auto">
          <a:xfrm flipH="1">
            <a:off x="4802358" y="5700451"/>
            <a:ext cx="411880" cy="23952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9" name="矩形 18"/>
          <p:cNvSpPr/>
          <p:nvPr/>
        </p:nvSpPr>
        <p:spPr bwMode="auto">
          <a:xfrm>
            <a:off x="3863754" y="5990694"/>
            <a:ext cx="2232247" cy="468863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子问题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168008" y="5990694"/>
            <a:ext cx="2108436" cy="468863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子问题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88904" y="1262809"/>
            <a:ext cx="1187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减治</a:t>
            </a:r>
            <a:endParaRPr lang="zh-CN" altLang="en-US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3" name="Rectangle 166"/>
          <p:cNvSpPr>
            <a:spLocks noChangeArrowheads="1"/>
          </p:cNvSpPr>
          <p:nvPr/>
        </p:nvSpPr>
        <p:spPr bwMode="auto">
          <a:xfrm>
            <a:off x="2875950" y="1460864"/>
            <a:ext cx="7549004" cy="470257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ct val="50000"/>
              </a:spcBef>
              <a:buClr>
                <a:srgbClr val="CC330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求解一个大规模问题，逐渐划分并解决一平凡子问题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63753" y="2195663"/>
            <a:ext cx="4412691" cy="487867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原问题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cxnSp>
        <p:nvCxnSpPr>
          <p:cNvPr id="21" name="直线箭头连接符 10"/>
          <p:cNvCxnSpPr/>
          <p:nvPr/>
        </p:nvCxnSpPr>
        <p:spPr bwMode="auto">
          <a:xfrm>
            <a:off x="7530939" y="2770516"/>
            <a:ext cx="272918" cy="24721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2" name="直线箭头连接符 11"/>
          <p:cNvCxnSpPr/>
          <p:nvPr/>
        </p:nvCxnSpPr>
        <p:spPr bwMode="auto">
          <a:xfrm flipH="1">
            <a:off x="4802358" y="2786801"/>
            <a:ext cx="411880" cy="23952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3" name="矩形 22"/>
          <p:cNvSpPr/>
          <p:nvPr/>
        </p:nvSpPr>
        <p:spPr bwMode="auto">
          <a:xfrm>
            <a:off x="3863753" y="3068477"/>
            <a:ext cx="3559187" cy="420480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缩减问题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7422939" y="3069363"/>
            <a:ext cx="853504" cy="420481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平凡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二分递归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5435"/>
            <a:ext cx="12192000" cy="595256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二分递归：递归跟踪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728"/>
            <a:ext cx="12192000" cy="5694149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二分递归：递推方程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986" y="980728"/>
            <a:ext cx="12192000" cy="549742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tags/tag1.xml><?xml version="1.0" encoding="utf-8"?>
<p:tagLst xmlns:p="http://schemas.openxmlformats.org/presentationml/2006/main">
  <p:tag name="KSO_WPP_MARK_KEY" val="dddce848-848a-4922-a536-a910bcf89897"/>
  <p:tag name="COMMONDATA" val="eyJoZGlkIjoiZTkxZjA3NzE3ODJlMjExNGUwNzc2NmEwMTYxYmE2YzAifQ==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anose="02010609060101010101" pitchFamily="2" charset="-122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清华PPT</Template>
  <TotalTime>0</TotalTime>
  <Words>1308</Words>
  <Application>WPS 演示</Application>
  <PresentationFormat>宽屏</PresentationFormat>
  <Paragraphs>307</Paragraphs>
  <Slides>51</Slides>
  <Notes>22</Notes>
  <HiddenSlides>1</HiddenSlides>
  <MMClips>2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78" baseType="lpstr">
      <vt:lpstr>Arial</vt:lpstr>
      <vt:lpstr>宋体</vt:lpstr>
      <vt:lpstr>Wingdings</vt:lpstr>
      <vt:lpstr>黑体</vt:lpstr>
      <vt:lpstr>Arial Black</vt:lpstr>
      <vt:lpstr>Tahoma</vt:lpstr>
      <vt:lpstr>Courier New</vt:lpstr>
      <vt:lpstr>Times New Roman</vt:lpstr>
      <vt:lpstr>微软雅黑</vt:lpstr>
      <vt:lpstr>Baoli SC</vt:lpstr>
      <vt:lpstr>隶书</vt:lpstr>
      <vt:lpstr>Arial Unicode MS</vt:lpstr>
      <vt:lpstr>Calibri</vt:lpstr>
      <vt:lpstr>Wingdings</vt:lpstr>
      <vt:lpstr>Consolas</vt:lpstr>
      <vt:lpstr>Symbol</vt:lpstr>
      <vt:lpstr>Symbol</vt:lpstr>
      <vt:lpstr>Cambria Math</vt:lpstr>
      <vt:lpstr>Consolas</vt:lpstr>
      <vt:lpstr>新宋体</vt:lpstr>
      <vt:lpstr>Lucida Console</vt:lpstr>
      <vt:lpstr>Brush Script MT</vt:lpstr>
      <vt:lpstr>Arial Unicode MS</vt:lpstr>
      <vt:lpstr>幼圆</vt:lpstr>
      <vt:lpstr>Fahkwang SemiBold</vt:lpstr>
      <vt:lpstr>Leelawadee UI</vt:lpstr>
      <vt:lpstr>Tsinghua</vt:lpstr>
      <vt:lpstr>PowerPoint 演示文稿</vt:lpstr>
      <vt:lpstr>递归实现：减治</vt:lpstr>
      <vt:lpstr>线性递归：递推方程</vt:lpstr>
      <vt:lpstr>Reverse</vt:lpstr>
      <vt:lpstr>分而治之</vt:lpstr>
      <vt:lpstr>减治 与 分治</vt:lpstr>
      <vt:lpstr>二分递归</vt:lpstr>
      <vt:lpstr>二分递归：递归跟踪</vt:lpstr>
      <vt:lpstr>二分递归：递推方程</vt:lpstr>
      <vt:lpstr>第三种重要方法：Master Theorem</vt:lpstr>
      <vt:lpstr>请发弹幕</vt:lpstr>
      <vt:lpstr>动态规划</vt:lpstr>
      <vt:lpstr>封底估算</vt:lpstr>
      <vt:lpstr>递归</vt:lpstr>
      <vt:lpstr>Memorization</vt:lpstr>
      <vt:lpstr>Memoization: fib()</vt:lpstr>
      <vt:lpstr>动态规划</vt:lpstr>
      <vt:lpstr>最长公共子序列</vt:lpstr>
      <vt:lpstr>减治递归</vt:lpstr>
      <vt:lpstr>分治递归</vt:lpstr>
      <vt:lpstr>理解</vt:lpstr>
      <vt:lpstr>复杂度</vt:lpstr>
      <vt:lpstr>动态规划</vt:lpstr>
      <vt:lpstr>局限：缓存</vt:lpstr>
      <vt:lpstr>蛮力版</vt:lpstr>
      <vt:lpstr>迭代版</vt:lpstr>
      <vt:lpstr>迭代版</vt:lpstr>
      <vt:lpstr>倒置版</vt:lpstr>
      <vt:lpstr>数据结构课程内容体系</vt:lpstr>
      <vt:lpstr>小 结</vt:lpstr>
      <vt:lpstr>下节展望</vt:lpstr>
      <vt:lpstr>PowerPoint 演示文稿</vt:lpstr>
      <vt:lpstr>数据结构分类</vt:lpstr>
      <vt:lpstr>线性表（序列）</vt:lpstr>
      <vt:lpstr>向 量</vt:lpstr>
      <vt:lpstr>从数组到向量</vt:lpstr>
      <vt:lpstr>内存分配管理</vt:lpstr>
      <vt:lpstr>Abstract Data Type vs. Data Structure</vt:lpstr>
      <vt:lpstr>应用=接口x实现</vt:lpstr>
      <vt:lpstr>从数组到向量：循秩访问</vt:lpstr>
      <vt:lpstr>向量ADT接口</vt:lpstr>
      <vt:lpstr>ADT操作实例</vt:lpstr>
      <vt:lpstr>STL Vector</vt:lpstr>
      <vt:lpstr>抽象数据类型：模板类</vt:lpstr>
      <vt:lpstr>构造+析构：重载</vt:lpstr>
      <vt:lpstr>基于复制的构造</vt:lpstr>
      <vt:lpstr>可扩充向量-静态空间管理</vt:lpstr>
      <vt:lpstr>动态空间管理</vt:lpstr>
      <vt:lpstr>扩容算法</vt:lpstr>
      <vt:lpstr>容量递增策略</vt:lpstr>
      <vt:lpstr>容量加倍策略</vt:lpstr>
    </vt:vector>
  </TitlesOfParts>
  <Company>江苏大丰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计算摄像学专题第一讲</dc:title>
  <dc:creator>邹涛</dc:creator>
  <cp:lastModifiedBy>贾庆山</cp:lastModifiedBy>
  <cp:revision>1429</cp:revision>
  <dcterms:created xsi:type="dcterms:W3CDTF">2011-01-31T10:16:00Z</dcterms:created>
  <dcterms:modified xsi:type="dcterms:W3CDTF">2022-11-18T09:24:28Z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097041AA74D54C7C9F87D370DBF269A3</vt:lpwstr>
  </property>
</Properties>
</file>